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356" r:id="rId4"/>
    <p:sldId id="376" r:id="rId5"/>
    <p:sldId id="357" r:id="rId6"/>
    <p:sldId id="378" r:id="rId7"/>
    <p:sldId id="379" r:id="rId8"/>
    <p:sldId id="381" r:id="rId9"/>
    <p:sldId id="380" r:id="rId10"/>
    <p:sldId id="377" r:id="rId11"/>
    <p:sldId id="382" r:id="rId12"/>
    <p:sldId id="383" r:id="rId13"/>
    <p:sldId id="386" r:id="rId14"/>
    <p:sldId id="387" r:id="rId15"/>
    <p:sldId id="388" r:id="rId16"/>
    <p:sldId id="385" r:id="rId17"/>
    <p:sldId id="389" r:id="rId18"/>
    <p:sldId id="3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A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27" autoAdjust="0"/>
    <p:restoredTop sz="94660"/>
  </p:normalViewPr>
  <p:slideViewPr>
    <p:cSldViewPr snapToGrid="0">
      <p:cViewPr varScale="1">
        <p:scale>
          <a:sx n="88" d="100"/>
          <a:sy n="88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F2111-D154-4062-AED2-7961B5E9082C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CB645-BD88-40AC-B33B-EE384EDB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of the terminology behind the main identifier.</a:t>
            </a:r>
            <a:endParaRPr/>
          </a:p>
        </p:txBody>
      </p:sp>
      <p:sp>
        <p:nvSpPr>
          <p:cNvPr id="119" name="Google Shape;11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91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8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03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2 Title Slide">
  <p:cSld name="Blue2 Title Slide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1957269" y="1796483"/>
            <a:ext cx="961073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FF0FF"/>
              </a:buClr>
              <a:buSzPts val="7200"/>
              <a:buFont typeface="Cambria"/>
              <a:buNone/>
              <a:defRPr sz="7200">
                <a:solidFill>
                  <a:srgbClr val="6FF0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/>
            <a:ahLst/>
            <a:cxnLst/>
            <a:rect l="l" t="t" r="r" b="b"/>
            <a:pathLst>
              <a:path w="2196089" h="6849789" extrusionOk="0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E59A6B8B-4042-4E62-ABE6-CAEC6D0AFE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01" y="262118"/>
            <a:ext cx="225287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6207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qua footer sm" userDrawn="1">
  <p:cSld name="Aqua footer sm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-5400000" flipH="1">
            <a:off x="8567307" y="3252524"/>
            <a:ext cx="2026084" cy="5223308"/>
          </a:xfrm>
          <a:custGeom>
            <a:avLst/>
            <a:gdLst/>
            <a:ahLst/>
            <a:cxnLst/>
            <a:rect l="l" t="t" r="r" b="b"/>
            <a:pathLst>
              <a:path w="2196089" h="6849789" extrusionOk="0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0">
                <a:srgbClr val="83C4CC">
                  <a:alpha val="0"/>
                </a:srgbClr>
              </a:gs>
              <a:gs pos="99000">
                <a:srgbClr val="83C4CC"/>
              </a:gs>
              <a:gs pos="100000">
                <a:srgbClr val="83C4C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" name="Google Shape;34;p6"/>
          <p:cNvSpPr/>
          <p:nvPr/>
        </p:nvSpPr>
        <p:spPr>
          <a:xfrm rot="-5400000" flipH="1">
            <a:off x="9813760" y="4479761"/>
            <a:ext cx="1833614" cy="2922873"/>
          </a:xfrm>
          <a:custGeom>
            <a:avLst/>
            <a:gdLst/>
            <a:ahLst/>
            <a:cxnLst/>
            <a:rect l="l" t="t" r="r" b="b"/>
            <a:pathLst>
              <a:path w="2196089" h="6849789" extrusionOk="0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 Narrow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Page </a:t>
            </a:r>
            <a:fld id="{00000000-1234-1234-1234-123412341234}" type="slidenum">
              <a:rPr lang="en-US" sz="105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050" b="1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7" name="Google Shape;37;p6" descr="NOAA Fisheries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6386" y="1632253"/>
            <a:ext cx="8151812" cy="3532187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4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027113" indent="-571500">
              <a:buFont typeface="Arial" panose="020B0604020202020204" pitchFamily="34" charset="0"/>
              <a:buChar char="•"/>
              <a:defRPr sz="3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092200" indent="-457200">
              <a:buFont typeface="Arial" panose="020B0604020202020204" pitchFamily="34" charset="0"/>
              <a:buChar char="•"/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8165" y="12449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59A6B8B-4042-4E62-ABE6-CAEC6D0AF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01" y="262118"/>
            <a:ext cx="225287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777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7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3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1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0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744CB-E85A-4053-B077-8794D7F7890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19FC-A5F2-4470-8273-D8670E95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8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1870184" y="2563561"/>
            <a:ext cx="9610731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lvl="0">
              <a:buClr>
                <a:schemeClr val="dk2"/>
              </a:buClr>
            </a:pPr>
            <a:r>
              <a:rPr lang="en-US" sz="4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 MULTIFAN-CL:</a:t>
            </a:r>
            <a:br>
              <a:rPr lang="en-US" sz="4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Indian Ocean yellowfin tuna</a:t>
            </a:r>
            <a:endParaRPr sz="4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70184" y="3745419"/>
            <a:ext cx="9610731" cy="732761"/>
          </a:xfrm>
        </p:spPr>
        <p:txBody>
          <a:bodyPr/>
          <a:lstStyle/>
          <a:p>
            <a:pPr marL="0" indent="0"/>
            <a:r>
              <a:rPr lang="en-US" i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Spatial Stock Assessment Simulation Experiment</a:t>
            </a:r>
            <a:endParaRPr lang="en-US" sz="2800" dirty="0" smtClean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4331435" y="-574334"/>
            <a:ext cx="417903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</a:t>
            </a:r>
            <a:r>
              <a:rPr lang="en-US" sz="135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Teal Title Slide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you can swap to the</a:t>
            </a:r>
            <a:b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50" b="1" i="0" u="none" strike="noStrike" cap="none" dirty="0">
                <a:solidFill>
                  <a:srgbClr val="0055A4"/>
                </a:solidFill>
                <a:latin typeface="Calibri"/>
                <a:ea typeface="Calibri"/>
                <a:cs typeface="Calibri"/>
                <a:sym typeface="Calibri"/>
              </a:rPr>
              <a:t>Blue 1 Title Slide 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n-US" sz="135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Blue2 Title Slide 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Layout menu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870183" y="4478180"/>
            <a:ext cx="915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March 05</a:t>
            </a:r>
            <a:r>
              <a:rPr lang="en-US" sz="24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2023</a:t>
            </a:r>
          </a:p>
          <a:p>
            <a:pPr marL="0" indent="0"/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Workshop Update</a:t>
            </a: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/>
              <a:t>Single region </a:t>
            </a:r>
            <a:r>
              <a:rPr lang="en-US" sz="4000" dirty="0" smtClean="0"/>
              <a:t>replicates: CPUE residuals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1136196"/>
            <a:ext cx="9339943" cy="5253718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6875007" y="4399089"/>
            <a:ext cx="364048" cy="712035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41492" y="4993784"/>
            <a:ext cx="2804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Conflict between tagging and CPUE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/>
              </a:solidFill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9" name="Left Brace 8"/>
          <p:cNvSpPr/>
          <p:nvPr/>
        </p:nvSpPr>
        <p:spPr>
          <a:xfrm rot="5400000">
            <a:off x="7709642" y="2316194"/>
            <a:ext cx="348346" cy="94153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96245" y="1524770"/>
            <a:ext cx="2233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Conflict with purse seine length composition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51650" y="2123616"/>
            <a:ext cx="2640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Similar residual pattern to final models indicating persistent model </a:t>
            </a:r>
            <a:r>
              <a:rPr lang="en-US" sz="2000" dirty="0" err="1" smtClean="0">
                <a:latin typeface="+mj-lt"/>
              </a:rPr>
              <a:t>mis</a:t>
            </a:r>
            <a:r>
              <a:rPr lang="en-US" sz="2000" dirty="0" smtClean="0">
                <a:latin typeface="+mj-lt"/>
              </a:rPr>
              <a:t>-specification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Tag-free model shows less conflict with the CPUE</a:t>
            </a:r>
          </a:p>
        </p:txBody>
      </p:sp>
    </p:spTree>
    <p:extLst>
      <p:ext uri="{BB962C8B-B14F-4D97-AF65-F5344CB8AC3E}">
        <p14:creationId xmlns:p14="http://schemas.microsoft.com/office/powerpoint/2010/main" val="19422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1136194"/>
            <a:ext cx="9210715" cy="5181027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/>
              <a:t>Single region </a:t>
            </a:r>
            <a:r>
              <a:rPr lang="en-US" sz="4000" dirty="0" smtClean="0"/>
              <a:t>replicates: length data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551650" y="2123616"/>
            <a:ext cx="2640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Models with mixing period of 4 all consistently miss the 5</a:t>
            </a:r>
            <a:r>
              <a:rPr lang="en-US" sz="2000" baseline="30000" dirty="0" smtClean="0">
                <a:latin typeface="+mj-lt"/>
              </a:rPr>
              <a:t>th</a:t>
            </a:r>
            <a:r>
              <a:rPr lang="en-US" sz="2000" dirty="0" smtClean="0">
                <a:latin typeface="+mj-lt"/>
              </a:rPr>
              <a:t> quarter at liberty.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Otherwise fits are reasonably consistent</a:t>
            </a:r>
          </a:p>
        </p:txBody>
      </p:sp>
      <p:sp>
        <p:nvSpPr>
          <p:cNvPr id="6" name="Oval 5"/>
          <p:cNvSpPr/>
          <p:nvPr/>
        </p:nvSpPr>
        <p:spPr>
          <a:xfrm rot="9818411">
            <a:off x="1582840" y="2735190"/>
            <a:ext cx="1485348" cy="2284196"/>
          </a:xfrm>
          <a:prstGeom prst="ellipse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7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1069298"/>
            <a:ext cx="9217152" cy="5184648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Four region replicates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385316" y="2028476"/>
            <a:ext cx="267605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63590" y="1484632"/>
            <a:ext cx="2640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Similar to single region model, Mix4 is slightly more pessimistic.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Residual patterns also largely similar to final four region model</a:t>
            </a:r>
          </a:p>
        </p:txBody>
      </p:sp>
    </p:spTree>
    <p:extLst>
      <p:ext uri="{BB962C8B-B14F-4D97-AF65-F5344CB8AC3E}">
        <p14:creationId xmlns:p14="http://schemas.microsoft.com/office/powerpoint/2010/main" val="33468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4" y="1069298"/>
            <a:ext cx="9217151" cy="5184647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Four region replicates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385316" y="2028476"/>
            <a:ext cx="267605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03169" y="2028476"/>
            <a:ext cx="26403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Partitioning of biomass and fishing mortality by region.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Region 1 has highest spawning biomass and fishing mortality; most depleted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Region 3 has most recruitment; least depleted</a:t>
            </a:r>
          </a:p>
        </p:txBody>
      </p:sp>
    </p:spTree>
    <p:extLst>
      <p:ext uri="{BB962C8B-B14F-4D97-AF65-F5344CB8AC3E}">
        <p14:creationId xmlns:p14="http://schemas.microsoft.com/office/powerpoint/2010/main" val="291241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1069298"/>
            <a:ext cx="9217151" cy="5184648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Comparison – Mean estimates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385316" y="2028476"/>
            <a:ext cx="267605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63590" y="1484632"/>
            <a:ext cx="2640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Four region model estimates </a:t>
            </a:r>
            <a:r>
              <a:rPr lang="en-US" sz="2000" dirty="0">
                <a:latin typeface="+mj-lt"/>
              </a:rPr>
              <a:t>higher scale, lower F, and more optimistic depletion than single region model</a:t>
            </a:r>
          </a:p>
        </p:txBody>
      </p:sp>
    </p:spTree>
    <p:extLst>
      <p:ext uri="{BB962C8B-B14F-4D97-AF65-F5344CB8AC3E}">
        <p14:creationId xmlns:p14="http://schemas.microsoft.com/office/powerpoint/2010/main" val="140561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1069299"/>
            <a:ext cx="9217151" cy="5184648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Comparison – CVs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385316" y="2028476"/>
            <a:ext cx="267605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63590" y="1299575"/>
            <a:ext cx="264035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CVs for aggregate biomass and recruitment are generally comparable between the two structures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CVs become tighter as CPUE &amp; more length composition data comes online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Adding tagging data reduces uncertainty for biomass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805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 smtClean="0"/>
              <a:t>Replicate runs – </a:t>
            </a:r>
            <a:r>
              <a:rPr lang="en-US" sz="4000" dirty="0"/>
              <a:t>05x replicates vs. 00x replicates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80" y="1546359"/>
            <a:ext cx="4584589" cy="2755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30" y="1546359"/>
            <a:ext cx="4584589" cy="27556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6692" y="4347666"/>
            <a:ext cx="1109501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+mj-lt"/>
              </a:rPr>
              <a:t>Input </a:t>
            </a:r>
            <a:r>
              <a:rPr lang="en-US" sz="1700" dirty="0">
                <a:latin typeface="+mj-lt"/>
              </a:rPr>
              <a:t>sample sizes identical just allocated to length bins differently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latin typeface="+mj-lt"/>
              </a:rPr>
              <a:t>Dirichlet</a:t>
            </a:r>
            <a:r>
              <a:rPr lang="en-US" sz="1700" dirty="0">
                <a:latin typeface="+mj-lt"/>
              </a:rPr>
              <a:t> multinomial estimates much higher effective sample size for 00x data &gt;&gt; more weight to length </a:t>
            </a:r>
            <a:r>
              <a:rPr lang="en-US" sz="1700" dirty="0" smtClean="0">
                <a:latin typeface="+mj-lt"/>
              </a:rPr>
              <a:t>comps</a:t>
            </a:r>
            <a:endParaRPr lang="en-US" sz="1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026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 smtClean="0"/>
              <a:t>Replicate runs – </a:t>
            </a:r>
            <a:r>
              <a:rPr lang="en-US" sz="4000" dirty="0"/>
              <a:t>05x replicates vs. 00x replicates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692" y="4347666"/>
            <a:ext cx="110950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+mj-lt"/>
              </a:rPr>
              <a:t>Input </a:t>
            </a:r>
            <a:r>
              <a:rPr lang="en-US" sz="1700" dirty="0">
                <a:latin typeface="+mj-lt"/>
              </a:rPr>
              <a:t>sample sizes identical just allocated to length bins differently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latin typeface="+mj-lt"/>
              </a:rPr>
              <a:t>Dirichlet</a:t>
            </a:r>
            <a:r>
              <a:rPr lang="en-US" sz="1700" dirty="0">
                <a:latin typeface="+mj-lt"/>
              </a:rPr>
              <a:t> multinomial estimates much higher effective sample size for 00x data &gt;&gt; more weight to length comps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Model estimates </a:t>
            </a:r>
            <a:r>
              <a:rPr lang="en-US" sz="1700" dirty="0" smtClean="0">
                <a:latin typeface="+mj-lt"/>
              </a:rPr>
              <a:t>much more </a:t>
            </a:r>
            <a:r>
              <a:rPr lang="en-US" sz="1700" dirty="0">
                <a:latin typeface="+mj-lt"/>
              </a:rPr>
              <a:t>consistent between </a:t>
            </a:r>
            <a:r>
              <a:rPr lang="en-US" sz="1700" dirty="0" smtClean="0">
                <a:latin typeface="+mj-lt"/>
              </a:rPr>
              <a:t>different treatments </a:t>
            </a:r>
            <a:r>
              <a:rPr lang="en-US" sz="1700" dirty="0">
                <a:latin typeface="+mj-lt"/>
              </a:rPr>
              <a:t>of tagging data and across replicates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00x estimates lower scale and depletion than 05x models (single &amp; four region), </a:t>
            </a:r>
            <a:r>
              <a:rPr lang="en-US" sz="1700" i="1" dirty="0">
                <a:latin typeface="+mj-lt"/>
              </a:rPr>
              <a:t>most</a:t>
            </a:r>
            <a:r>
              <a:rPr lang="en-US" sz="1700" dirty="0">
                <a:latin typeface="+mj-lt"/>
              </a:rPr>
              <a:t> similar to Mix4 05x </a:t>
            </a:r>
            <a:r>
              <a:rPr lang="en-US" sz="1700" dirty="0" smtClean="0">
                <a:latin typeface="+mj-lt"/>
              </a:rPr>
              <a:t>models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+mj-lt"/>
              </a:rPr>
              <a:t>00x estimates Region 2 to have the most recruitment, and movement patterns appear to be different.</a:t>
            </a:r>
            <a:endParaRPr lang="en-US" sz="17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79" y="1546359"/>
            <a:ext cx="4584589" cy="2578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29" y="1437356"/>
            <a:ext cx="4778371" cy="26878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88445" y="342906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05x</a:t>
            </a:r>
          </a:p>
        </p:txBody>
      </p:sp>
      <p:sp>
        <p:nvSpPr>
          <p:cNvPr id="7" name="Rectangle 6"/>
          <p:cNvSpPr/>
          <p:nvPr/>
        </p:nvSpPr>
        <p:spPr>
          <a:xfrm>
            <a:off x="9466845" y="342906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00x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Final thoughts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9622" y="1139929"/>
            <a:ext cx="11645978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</a:rPr>
              <a:t>Mis</a:t>
            </a:r>
            <a:r>
              <a:rPr lang="en-US" dirty="0" smtClean="0">
                <a:latin typeface="+mj-lt"/>
              </a:rPr>
              <a:t>-specification apparent and both structures show similar residual patterns. Both structures assume almost identical fisheries since the four region model shared selectivity across regions.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Relax shared selectivity assumption in four region model and/or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Define new fisheries/regions based on analysis of 5x5 data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Model structures show differences in scale and depletion with single region showing lower scale and depletion.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Partitioning of fishing mortality and biomass in four region model can lead to buffering of overall status. Is this reasonable?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How important is it to get the details right?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Four region model estimates highest recruitment in region 3, and estimates very little movement out of regions 3 &amp; 4. Though this is dependent on the weighting given to the length composition data (05x v. 00x)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Ideally tags should drive movement estimates but tags should also be allocated in a balanced way.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Does the importance of getting the details right depend on management regime (aggregate stock vs. regional specific reference points)?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Important to test multiple fishery/regional structures because despite assuming many correct values from the OM, models still show evidence of </a:t>
            </a:r>
            <a:r>
              <a:rPr lang="en-US" dirty="0" err="1" smtClean="0">
                <a:latin typeface="+mj-lt"/>
              </a:rPr>
              <a:t>mis</a:t>
            </a:r>
            <a:r>
              <a:rPr lang="en-US" dirty="0" smtClean="0">
                <a:latin typeface="+mj-lt"/>
              </a:rPr>
              <a:t>-fit and </a:t>
            </a:r>
            <a:r>
              <a:rPr lang="en-US" dirty="0" err="1" smtClean="0">
                <a:latin typeface="+mj-lt"/>
              </a:rPr>
              <a:t>mis</a:t>
            </a:r>
            <a:r>
              <a:rPr lang="en-US" dirty="0" smtClean="0">
                <a:latin typeface="+mj-lt"/>
              </a:rPr>
              <a:t>-specification.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15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309240" y="1166277"/>
            <a:ext cx="11083973" cy="35321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1pPr>
            <a:lvl2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7113" marR="0" lvl="2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36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3pPr>
            <a:lvl4pPr marL="10922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Team MULTIFAN-CL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09240" y="1153577"/>
            <a:ext cx="118827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Claudio Castillo Jordan (SPC)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Nick Davies</a:t>
            </a:r>
            <a:r>
              <a:rPr lang="en-US" sz="2800" baseline="30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 (</a:t>
            </a:r>
            <a:r>
              <a:rPr lang="en-US" sz="2800" dirty="0" err="1">
                <a:latin typeface="+mj-lt"/>
              </a:rPr>
              <a:t>Te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Takina</a:t>
            </a:r>
            <a:r>
              <a:rPr lang="en-US" sz="2800" dirty="0">
                <a:latin typeface="+mj-lt"/>
              </a:rPr>
              <a:t> Ltd.)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Jemery</a:t>
            </a:r>
            <a:r>
              <a:rPr lang="en-US" sz="2800" dirty="0">
                <a:latin typeface="+mj-lt"/>
              </a:rPr>
              <a:t> Day (SPC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Nicholas Ducharme-Barth</a:t>
            </a:r>
            <a:r>
              <a:rPr lang="en-US" sz="2800" baseline="30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 (NOAA PIFSC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Paul Hamer (SPC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John Hampton (SPC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Arni</a:t>
            </a:r>
            <a:r>
              <a:rPr lang="en-US" sz="2800" dirty="0">
                <a:latin typeface="+mj-lt"/>
              </a:rPr>
              <a:t> Magnusson (SPC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Thom </a:t>
            </a:r>
            <a:r>
              <a:rPr lang="en-US" sz="2800" dirty="0" err="1">
                <a:latin typeface="+mj-lt"/>
              </a:rPr>
              <a:t>Teears</a:t>
            </a:r>
            <a:r>
              <a:rPr lang="en-US" sz="2800" dirty="0">
                <a:latin typeface="+mj-lt"/>
              </a:rPr>
              <a:t> (SPC)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Matthew Vincent</a:t>
            </a:r>
            <a:r>
              <a:rPr lang="en-US" sz="2800" baseline="30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 (NOAA SEFSC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1. Former SPC staff members 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>
          <a:xfrm>
            <a:off x="7618101" y="1353259"/>
            <a:ext cx="3819782" cy="368103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Rectangle 8"/>
          <p:cNvSpPr/>
          <p:nvPr/>
        </p:nvSpPr>
        <p:spPr>
          <a:xfrm>
            <a:off x="7663645" y="5034290"/>
            <a:ext cx="377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SPC Campus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Nouméa</a:t>
            </a:r>
            <a:r>
              <a:rPr lang="en-US" dirty="0" smtClean="0">
                <a:latin typeface="+mj-lt"/>
              </a:rPr>
              <a:t>, New Caledonia</a:t>
            </a:r>
            <a:endParaRPr lang="en-US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43280" y="4750428"/>
            <a:ext cx="1167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+mj-lt"/>
              </a:rPr>
              <a:t>Credit: GYPAETE AERIAL</a:t>
            </a: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10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4"/>
          <a:stretch/>
        </p:blipFill>
        <p:spPr>
          <a:xfrm>
            <a:off x="0" y="971551"/>
            <a:ext cx="8086725" cy="5400675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Recap – Current model comparison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5895974" y="3831053"/>
            <a:ext cx="62960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Single region model estimates lower scale and more depleted state relative to four region model</a:t>
            </a:r>
            <a:endParaRPr lang="en-US" dirty="0"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Including tagging data lowers scale and depletion.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Shorter tag mixing periods lower scale and depletion.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Early </a:t>
            </a:r>
            <a:r>
              <a:rPr lang="en-US" dirty="0" err="1" smtClean="0">
                <a:latin typeface="+mj-lt"/>
              </a:rPr>
              <a:t>recdev</a:t>
            </a:r>
            <a:r>
              <a:rPr lang="en-US" dirty="0" smtClean="0">
                <a:latin typeface="+mj-lt"/>
              </a:rPr>
              <a:t> anomaly related to sparse early length comps since recruitment is unconstrained</a:t>
            </a:r>
            <a:endParaRPr lang="en-US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9" t="33333" r="609" b="36508"/>
          <a:stretch/>
        </p:blipFill>
        <p:spPr>
          <a:xfrm>
            <a:off x="8170807" y="1200150"/>
            <a:ext cx="1793985" cy="20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6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Recap – Current model comparison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45" y="2197293"/>
            <a:ext cx="54864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2197293"/>
            <a:ext cx="5486400" cy="308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2762" y="1555714"/>
            <a:ext cx="2097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+mj-lt"/>
              </a:rPr>
              <a:t>Single region</a:t>
            </a:r>
            <a:endParaRPr lang="en-US" sz="36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57542" y="1555714"/>
            <a:ext cx="2097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+mj-lt"/>
              </a:rPr>
              <a:t>Four region</a:t>
            </a:r>
            <a:endParaRPr lang="en-US" sz="3600" dirty="0">
              <a:latin typeface="+mj-lt"/>
            </a:endParaRPr>
          </a:p>
        </p:txBody>
      </p:sp>
      <p:sp>
        <p:nvSpPr>
          <p:cNvPr id="8" name="Up Arrow 7"/>
          <p:cNvSpPr/>
          <p:nvPr/>
        </p:nvSpPr>
        <p:spPr>
          <a:xfrm rot="10800000">
            <a:off x="6632811" y="1899343"/>
            <a:ext cx="245658" cy="359182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0800000">
            <a:off x="638031" y="1899343"/>
            <a:ext cx="245658" cy="359182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8204577" y="3280052"/>
            <a:ext cx="245658" cy="359182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10800000">
            <a:off x="2250741" y="3280052"/>
            <a:ext cx="245658" cy="359182"/>
          </a:xfrm>
          <a:prstGeom prst="upArrow">
            <a:avLst/>
          </a:prstGeom>
          <a:solidFill>
            <a:srgbClr val="FF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22085" y="5401752"/>
            <a:ext cx="90649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Fits to the data components were comparable between model structures.</a:t>
            </a:r>
            <a:endParaRPr lang="en-US" sz="2000" dirty="0"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Fit to the tagging data is marginally improved with four region structure.</a:t>
            </a:r>
            <a:endParaRPr lang="en-US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41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Recap – Replicate runs: single region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" r="8398"/>
          <a:stretch/>
        </p:blipFill>
        <p:spPr>
          <a:xfrm>
            <a:off x="168165" y="1066799"/>
            <a:ext cx="8794860" cy="51231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8874" y="3628369"/>
            <a:ext cx="536199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+mj-lt"/>
              </a:rPr>
              <a:t>Previously we ran the replicates using </a:t>
            </a:r>
            <a:r>
              <a:rPr lang="en-US" sz="1700" dirty="0">
                <a:latin typeface="+mj-lt"/>
              </a:rPr>
              <a:t>the *_ESS_00x.Rdata rather than the *_ESS_05x.Rdata used in development of the test models</a:t>
            </a:r>
            <a:r>
              <a:rPr lang="en-US" sz="1700" dirty="0" smtClean="0">
                <a:latin typeface="+mj-lt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*_ESS_00x data replicates showed little difference between tagging treatment </a:t>
            </a:r>
            <a:r>
              <a:rPr lang="en-US" sz="1700" dirty="0" smtClean="0">
                <a:latin typeface="+mj-lt"/>
              </a:rPr>
              <a:t>and high </a:t>
            </a:r>
            <a:r>
              <a:rPr lang="en-US" sz="1700" dirty="0">
                <a:latin typeface="+mj-lt"/>
              </a:rPr>
              <a:t>levels of convergence across </a:t>
            </a:r>
            <a:r>
              <a:rPr lang="en-US" sz="1700" dirty="0" smtClean="0">
                <a:latin typeface="+mj-lt"/>
              </a:rPr>
              <a:t>replicates (&gt;85% four region, and &gt;94% single region)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+mj-lt"/>
              </a:rPr>
              <a:t>‘</a:t>
            </a:r>
            <a:r>
              <a:rPr lang="en-US" sz="1700" dirty="0">
                <a:latin typeface="+mj-lt"/>
              </a:rPr>
              <a:t>Final’ models using *_ESS_05x data outside of replicate </a:t>
            </a:r>
            <a:r>
              <a:rPr lang="en-US" sz="1700" dirty="0" smtClean="0">
                <a:latin typeface="+mj-lt"/>
              </a:rPr>
              <a:t>range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 smtClean="0"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7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98" t="44998" r="363" b="41069"/>
          <a:stretch/>
        </p:blipFill>
        <p:spPr>
          <a:xfrm>
            <a:off x="8963025" y="2016124"/>
            <a:ext cx="714375" cy="7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5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 smtClean="0"/>
              <a:t>Single region replicates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1069298"/>
            <a:ext cx="9376624" cy="5274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2700" y="4064104"/>
            <a:ext cx="49911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Re-ran replicates with *_</a:t>
            </a:r>
            <a:r>
              <a:rPr lang="en-US" sz="2000" dirty="0">
                <a:latin typeface="+mj-lt"/>
              </a:rPr>
              <a:t>ESS_05x.Rdata used in </a:t>
            </a:r>
            <a:r>
              <a:rPr lang="en-US" sz="2000" dirty="0" smtClean="0">
                <a:latin typeface="+mj-lt"/>
              </a:rPr>
              <a:t>model development.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‘Final’ models within replicate range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Convergence across replicates was poor (82% four region and 40-50% for single region).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6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/>
              <a:t>Single region replicates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1069298"/>
            <a:ext cx="9376624" cy="5274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2700" y="4064104"/>
            <a:ext cx="55245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Similar to what was seen with ‘final’ models, inclusion of tagging data results in lower scale/depletion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Greater variability in </a:t>
            </a:r>
            <a:r>
              <a:rPr lang="en-US" sz="2000" dirty="0">
                <a:latin typeface="+mj-lt"/>
              </a:rPr>
              <a:t>results with *_ESS_05x.Rdata </a:t>
            </a:r>
            <a:r>
              <a:rPr lang="en-US" sz="2000" dirty="0" smtClean="0">
                <a:latin typeface="+mj-lt"/>
              </a:rPr>
              <a:t>vs. </a:t>
            </a:r>
            <a:r>
              <a:rPr lang="en-US" sz="2000" dirty="0">
                <a:latin typeface="+mj-lt"/>
              </a:rPr>
              <a:t>*_</a:t>
            </a:r>
            <a:r>
              <a:rPr lang="en-US" sz="2000" dirty="0" smtClean="0">
                <a:latin typeface="+mj-lt"/>
              </a:rPr>
              <a:t>ESS_00x.Rdata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9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1136195"/>
            <a:ext cx="9210715" cy="5181027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/>
              <a:t>Single region </a:t>
            </a:r>
            <a:r>
              <a:rPr lang="en-US" sz="4000" dirty="0" smtClean="0"/>
              <a:t>replicates: selectivity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551650" y="1524902"/>
            <a:ext cx="264035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Flexible parametrization of selectivity curves (7 node cubic spline) gets taken for a ride.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Unconstrained fleets with fewer observations highly variable across replicates</a:t>
            </a:r>
          </a:p>
        </p:txBody>
      </p:sp>
    </p:spTree>
    <p:extLst>
      <p:ext uri="{BB962C8B-B14F-4D97-AF65-F5344CB8AC3E}">
        <p14:creationId xmlns:p14="http://schemas.microsoft.com/office/powerpoint/2010/main" val="20890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" y="1136195"/>
            <a:ext cx="9210715" cy="5181027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68165" y="111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4000" dirty="0"/>
              <a:t>Single region </a:t>
            </a:r>
            <a:r>
              <a:rPr lang="en-US" sz="4000" dirty="0" smtClean="0"/>
              <a:t>replicates: length data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551650" y="2123616"/>
            <a:ext cx="264035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Consistent fits across replicates with similar residual pattern to final models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Similar fits between models with different treatment of tagging data</a:t>
            </a:r>
          </a:p>
        </p:txBody>
      </p:sp>
    </p:spTree>
    <p:extLst>
      <p:ext uri="{BB962C8B-B14F-4D97-AF65-F5344CB8AC3E}">
        <p14:creationId xmlns:p14="http://schemas.microsoft.com/office/powerpoint/2010/main" val="161860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ish-3-0">
    <a:dk1>
      <a:srgbClr val="000000"/>
    </a:dk1>
    <a:lt1>
      <a:srgbClr val="FFFFFF"/>
    </a:lt1>
    <a:dk2>
      <a:srgbClr val="00467F"/>
    </a:dk2>
    <a:lt2>
      <a:srgbClr val="D3EAED"/>
    </a:lt2>
    <a:accent1>
      <a:srgbClr val="008998"/>
    </a:accent1>
    <a:accent2>
      <a:srgbClr val="4C9C2E"/>
    </a:accent2>
    <a:accent3>
      <a:srgbClr val="FF8300"/>
    </a:accent3>
    <a:accent4>
      <a:srgbClr val="615BC3"/>
    </a:accent4>
    <a:accent5>
      <a:srgbClr val="0093D0"/>
    </a:accent5>
    <a:accent6>
      <a:srgbClr val="FF4438"/>
    </a:accent6>
    <a:hlink>
      <a:srgbClr val="7F7FFF"/>
    </a:hlink>
    <a:folHlink>
      <a:srgbClr val="1ECAD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10330</TotalTime>
  <Words>910</Words>
  <Application>Microsoft Office PowerPoint</Application>
  <PresentationFormat>Widescreen</PresentationFormat>
  <Paragraphs>101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Cambria</vt:lpstr>
      <vt:lpstr>Century Schoolbook</vt:lpstr>
      <vt:lpstr>Office Theme</vt:lpstr>
      <vt:lpstr>Team MULTIFAN-CL: Indian Ocean yellowfin tuna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Marine Fisheries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Stock Assessment Simulation Experiment</dc:title>
  <dc:creator>Nicholas Ducharme-Barth</dc:creator>
  <cp:lastModifiedBy>Nicholas Ducharme-Barth</cp:lastModifiedBy>
  <cp:revision>190</cp:revision>
  <dcterms:created xsi:type="dcterms:W3CDTF">2021-12-22T19:22:54Z</dcterms:created>
  <dcterms:modified xsi:type="dcterms:W3CDTF">2023-03-04T21:03:36Z</dcterms:modified>
</cp:coreProperties>
</file>